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Puimek Font TH" panose="020B0604020202020204" charset="-34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2388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52" t="-23834" r="-39456" b="-10389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rot="5400000" flipH="1" flipV="1">
            <a:off x="-139824" y="6632418"/>
            <a:ext cx="24845642" cy="5776612"/>
          </a:xfrm>
          <a:custGeom>
            <a:avLst/>
            <a:gdLst/>
            <a:ahLst/>
            <a:cxnLst/>
            <a:rect l="l" t="t" r="r" b="b"/>
            <a:pathLst>
              <a:path w="24845642" h="5776612">
                <a:moveTo>
                  <a:pt x="24845642" y="5776611"/>
                </a:moveTo>
                <a:lnTo>
                  <a:pt x="0" y="5776611"/>
                </a:lnTo>
                <a:lnTo>
                  <a:pt x="0" y="0"/>
                </a:lnTo>
                <a:lnTo>
                  <a:pt x="24845642" y="0"/>
                </a:lnTo>
                <a:lnTo>
                  <a:pt x="24845642" y="57766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7357108" y="12033391"/>
            <a:ext cx="6847329" cy="13354719"/>
          </a:xfrm>
          <a:custGeom>
            <a:avLst/>
            <a:gdLst/>
            <a:ahLst/>
            <a:cxnLst/>
            <a:rect l="l" t="t" r="r" b="b"/>
            <a:pathLst>
              <a:path w="6847329" h="13354719">
                <a:moveTo>
                  <a:pt x="0" y="0"/>
                </a:moveTo>
                <a:lnTo>
                  <a:pt x="6847329" y="0"/>
                </a:lnTo>
                <a:lnTo>
                  <a:pt x="6847329" y="13354720"/>
                </a:lnTo>
                <a:lnTo>
                  <a:pt x="0" y="13354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302727" y="965250"/>
            <a:ext cx="11113161" cy="714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5"/>
              </a:lnSpc>
            </a:pPr>
            <a:r>
              <a:rPr lang="en-US" sz="22506" spc="-2363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INVESTOR</a:t>
            </a:r>
          </a:p>
          <a:p>
            <a:pPr algn="l">
              <a:lnSpc>
                <a:spcPts val="18005"/>
              </a:lnSpc>
            </a:pPr>
            <a:r>
              <a:rPr lang="en-US" sz="22506" spc="-2363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IN </a:t>
            </a:r>
          </a:p>
          <a:p>
            <a:pPr algn="l">
              <a:lnSpc>
                <a:spcPts val="18005"/>
              </a:lnSpc>
            </a:pPr>
            <a:r>
              <a:rPr lang="en-US" sz="22506" spc="-2363" dirty="0">
                <a:solidFill>
                  <a:schemeClr val="bg1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ME</a:t>
            </a:r>
          </a:p>
        </p:txBody>
      </p:sp>
      <p:sp>
        <p:nvSpPr>
          <p:cNvPr id="6" name="Freeform 6"/>
          <p:cNvSpPr/>
          <p:nvPr/>
        </p:nvSpPr>
        <p:spPr>
          <a:xfrm rot="-952185">
            <a:off x="6462670" y="2752038"/>
            <a:ext cx="5068262" cy="5046682"/>
          </a:xfrm>
          <a:custGeom>
            <a:avLst/>
            <a:gdLst/>
            <a:ahLst/>
            <a:cxnLst/>
            <a:rect l="l" t="t" r="r" b="b"/>
            <a:pathLst>
              <a:path w="4066286" h="4219731">
                <a:moveTo>
                  <a:pt x="0" y="0"/>
                </a:moveTo>
                <a:lnTo>
                  <a:pt x="4066286" y="0"/>
                </a:lnTo>
                <a:lnTo>
                  <a:pt x="4066286" y="4219731"/>
                </a:lnTo>
                <a:lnTo>
                  <a:pt x="0" y="4219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9275506" y="8014275"/>
            <a:ext cx="3842879" cy="3966843"/>
          </a:xfrm>
          <a:custGeom>
            <a:avLst/>
            <a:gdLst/>
            <a:ahLst/>
            <a:cxnLst/>
            <a:rect l="l" t="t" r="r" b="b"/>
            <a:pathLst>
              <a:path w="3842879" h="3966843">
                <a:moveTo>
                  <a:pt x="0" y="0"/>
                </a:moveTo>
                <a:lnTo>
                  <a:pt x="3842879" y="0"/>
                </a:lnTo>
                <a:lnTo>
                  <a:pt x="3842879" y="3966843"/>
                </a:lnTo>
                <a:lnTo>
                  <a:pt x="0" y="3966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049999" y="1512000"/>
            <a:ext cx="1543145" cy="2588084"/>
          </a:xfrm>
          <a:custGeom>
            <a:avLst/>
            <a:gdLst/>
            <a:ahLst/>
            <a:cxnLst/>
            <a:rect l="l" t="t" r="r" b="b"/>
            <a:pathLst>
              <a:path w="1543145" h="2588084">
                <a:moveTo>
                  <a:pt x="0" y="0"/>
                </a:moveTo>
                <a:lnTo>
                  <a:pt x="1543145" y="0"/>
                </a:lnTo>
                <a:lnTo>
                  <a:pt x="1543145" y="2588084"/>
                </a:lnTo>
                <a:lnTo>
                  <a:pt x="0" y="25880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049999" y="9520723"/>
            <a:ext cx="1614770" cy="2708209"/>
          </a:xfrm>
          <a:custGeom>
            <a:avLst/>
            <a:gdLst/>
            <a:ahLst/>
            <a:cxnLst/>
            <a:rect l="l" t="t" r="r" b="b"/>
            <a:pathLst>
              <a:path w="1614770" h="2708209">
                <a:moveTo>
                  <a:pt x="0" y="0"/>
                </a:moveTo>
                <a:lnTo>
                  <a:pt x="1614770" y="0"/>
                </a:lnTo>
                <a:lnTo>
                  <a:pt x="1614770" y="2708210"/>
                </a:lnTo>
                <a:lnTo>
                  <a:pt x="0" y="27082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2998508" y="17937234"/>
            <a:ext cx="1646127" cy="2766600"/>
          </a:xfrm>
          <a:custGeom>
            <a:avLst/>
            <a:gdLst/>
            <a:ahLst/>
            <a:cxnLst/>
            <a:rect l="l" t="t" r="r" b="b"/>
            <a:pathLst>
              <a:path w="1646127" h="2766600">
                <a:moveTo>
                  <a:pt x="0" y="0"/>
                </a:moveTo>
                <a:lnTo>
                  <a:pt x="1646127" y="0"/>
                </a:lnTo>
                <a:lnTo>
                  <a:pt x="1646127" y="2766600"/>
                </a:lnTo>
                <a:lnTo>
                  <a:pt x="0" y="2766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89598" y="8109320"/>
            <a:ext cx="9015496" cy="1367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4"/>
              </a:lnSpc>
            </a:pPr>
            <a:r>
              <a:rPr lang="en-US" sz="32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  <a:ea typeface="Garet Bold"/>
                <a:cs typeface="Garet Bold"/>
                <a:sym typeface="Garet Bold"/>
              </a:rPr>
              <a:t>The ‘investor in me’ </a:t>
            </a:r>
            <a:r>
              <a:rPr lang="en-US" sz="3200" dirty="0" err="1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  <a:ea typeface="Garet Bold"/>
                <a:cs typeface="Garet Bold"/>
                <a:sym typeface="Garet Bold"/>
              </a:rPr>
              <a:t>programme</a:t>
            </a:r>
            <a:r>
              <a:rPr lang="en-US" sz="32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  <a:ea typeface="Garet Bold"/>
                <a:cs typeface="Garet Bold"/>
                <a:sym typeface="Garet Bold"/>
              </a:rPr>
              <a:t> is a self-directed development journey for every pupil. Each year, pupils work towards achieving gold, silver, or bronze medals. The </a:t>
            </a:r>
            <a:r>
              <a:rPr lang="en-US" sz="3200" dirty="0" err="1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  <a:ea typeface="Garet Bold"/>
                <a:cs typeface="Garet Bold"/>
                <a:sym typeface="Garet Bold"/>
              </a:rPr>
              <a:t>programme</a:t>
            </a:r>
            <a:r>
              <a:rPr lang="en-US" sz="32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  <a:ea typeface="Garet Bold"/>
                <a:cs typeface="Garet Bold"/>
                <a:sym typeface="Garet Bold"/>
              </a:rPr>
              <a:t> is inclusive and aspirational, tailored to all learners, including those with SEND, regardless of their starting points or prior access to education.</a:t>
            </a:r>
          </a:p>
          <a:p>
            <a:pPr algn="l">
              <a:lnSpc>
                <a:spcPts val="4284"/>
              </a:lnSpc>
            </a:pPr>
            <a:endParaRPr lang="en-US" sz="3060" b="1" dirty="0">
              <a:solidFill>
                <a:schemeClr val="bg1"/>
              </a:solidFill>
              <a:highlight>
                <a:srgbClr val="000080"/>
              </a:highlight>
              <a:latin typeface="Aptos" panose="020B0004020202020204" pitchFamily="34" charset="0"/>
              <a:ea typeface="Garet Bold"/>
              <a:cs typeface="Garet Bold"/>
              <a:sym typeface="Garet Bold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  <a:buNone/>
            </a:pPr>
            <a:r>
              <a:rPr lang="en-GB" sz="32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Pupils Aim For: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  <a:buNone/>
            </a:pPr>
            <a:endParaRPr lang="en-GB" sz="3200" b="1" dirty="0">
              <a:solidFill>
                <a:schemeClr val="bg1"/>
              </a:solidFill>
              <a:effectLst/>
              <a:highlight>
                <a:srgbClr val="000080"/>
              </a:highlight>
              <a:latin typeface="Aptos" panose="020B0004020202020204" pitchFamily="34" charset="0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Gold Award:</a:t>
            </a: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 The highest level of achievement, representing exceptional personal investment.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Silver Award:</a:t>
            </a: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 A significant milestone showcasing dedication to growth.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Bronze Award:</a:t>
            </a: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 A commendable start to the journey of self-improvement.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endParaRPr lang="en-GB" sz="3000" dirty="0">
              <a:solidFill>
                <a:schemeClr val="bg1"/>
              </a:solidFill>
              <a:highlight>
                <a:srgbClr val="000080"/>
              </a:highlight>
              <a:latin typeface="Aptos" panose="020B0004020202020204" pitchFamily="34" charset="0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1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</a:rPr>
              <a:t>Areas of Focus </a:t>
            </a: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: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endParaRPr lang="en-GB" sz="3000" b="0" dirty="0">
              <a:solidFill>
                <a:schemeClr val="bg1"/>
              </a:solidFill>
              <a:effectLst/>
              <a:highlight>
                <a:srgbClr val="000080"/>
              </a:highlight>
              <a:latin typeface="Aptos" panose="020B0004020202020204" pitchFamily="34" charset="0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</a:rPr>
              <a:t>Attendance 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Behaviour 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</a:rPr>
              <a:t>Attainment 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MDT Engagement 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</a:rPr>
              <a:t>IEP Targets 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b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</a:rPr>
              <a:t>Engagement in Numeracy and Literacy</a:t>
            </a: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r>
              <a:rPr lang="en-GB" sz="3000" dirty="0">
                <a:solidFill>
                  <a:schemeClr val="bg1"/>
                </a:solidFill>
                <a:highlight>
                  <a:srgbClr val="000080"/>
                </a:highlight>
                <a:latin typeface="Aptos" panose="020B0004020202020204" pitchFamily="34" charset="0"/>
              </a:rPr>
              <a:t>Engagement in Personal Development </a:t>
            </a:r>
            <a:endParaRPr lang="en-GB" sz="3000" b="0" dirty="0">
              <a:solidFill>
                <a:schemeClr val="bg1"/>
              </a:solidFill>
              <a:effectLst/>
              <a:highlight>
                <a:srgbClr val="000080"/>
              </a:highlight>
              <a:latin typeface="Aptos" panose="020B0004020202020204" pitchFamily="34" charset="0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endParaRPr lang="en-GB" sz="3000" b="0" dirty="0">
              <a:solidFill>
                <a:schemeClr val="bg1"/>
              </a:solidFill>
              <a:effectLst/>
              <a:highlight>
                <a:srgbClr val="000080"/>
              </a:highlight>
              <a:latin typeface="Aptos" panose="020B0004020202020204" pitchFamily="34" charset="0"/>
            </a:endParaRPr>
          </a:p>
          <a:p>
            <a:pPr fontAlgn="base">
              <a:lnSpc>
                <a:spcPts val="2400"/>
              </a:lnSpc>
              <a:spcAft>
                <a:spcPts val="1500"/>
              </a:spcAft>
            </a:pPr>
            <a:endParaRPr lang="en-GB" sz="3000" b="0" dirty="0">
              <a:solidFill>
                <a:schemeClr val="bg1"/>
              </a:solidFill>
              <a:effectLst/>
              <a:highlight>
                <a:srgbClr val="000080"/>
              </a:highlight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Aptos</vt:lpstr>
      <vt:lpstr>Puimek Font TH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Cute Illustrative School Expo Poster</dc:title>
  <dc:creator>Charmaine</dc:creator>
  <cp:lastModifiedBy>Charmaine Ayisi</cp:lastModifiedBy>
  <cp:revision>2</cp:revision>
  <dcterms:created xsi:type="dcterms:W3CDTF">2006-08-16T00:00:00Z</dcterms:created>
  <dcterms:modified xsi:type="dcterms:W3CDTF">2025-08-23T11:56:40Z</dcterms:modified>
  <dc:identifier>DAGuf-2pN78</dc:identifier>
</cp:coreProperties>
</file>